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92" r:id="rId2"/>
    <p:sldMasterId id="2147483731" r:id="rId3"/>
    <p:sldMasterId id="2147483757" r:id="rId4"/>
    <p:sldMasterId id="2147483772" r:id="rId5"/>
    <p:sldMasterId id="2147483806" r:id="rId6"/>
  </p:sldMasterIdLst>
  <p:notesMasterIdLst>
    <p:notesMasterId r:id="rId22"/>
  </p:notesMasterIdLst>
  <p:sldIdLst>
    <p:sldId id="256" r:id="rId7"/>
    <p:sldId id="274" r:id="rId8"/>
    <p:sldId id="270" r:id="rId9"/>
    <p:sldId id="257" r:id="rId10"/>
    <p:sldId id="258" r:id="rId11"/>
    <p:sldId id="261" r:id="rId12"/>
    <p:sldId id="262" r:id="rId13"/>
    <p:sldId id="271" r:id="rId14"/>
    <p:sldId id="259" r:id="rId15"/>
    <p:sldId id="263" r:id="rId16"/>
    <p:sldId id="273" r:id="rId17"/>
    <p:sldId id="264" r:id="rId18"/>
    <p:sldId id="272" r:id="rId19"/>
    <p:sldId id="268" r:id="rId20"/>
    <p:sldId id="26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4" autoAdjust="0"/>
    <p:restoredTop sz="86636" autoAdjust="0"/>
  </p:normalViewPr>
  <p:slideViewPr>
    <p:cSldViewPr snapToGrid="0">
      <p:cViewPr varScale="1">
        <p:scale>
          <a:sx n="92" d="100"/>
          <a:sy n="92" d="100"/>
        </p:scale>
        <p:origin x="942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D874D9-31B3-412C-AC3E-0BE2AD6BE61E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C4144E-40C4-474E-8CF1-022888A12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65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4144E-40C4-474E-8CF1-022888A1206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193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Sheets filled out; Instructions for the game.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4144E-40C4-474E-8CF1-022888A1206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170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4144E-40C4-474E-8CF1-022888A1206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80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4144E-40C4-474E-8CF1-022888A1206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315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Relations</a:t>
            </a:r>
            <a:r>
              <a:rPr lang="en-US" baseline="0" dirty="0"/>
              <a:t> and interactions between organisms and their environments. John Medina (molecular biologist)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4144E-40C4-474E-8CF1-022888A1206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48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EF3DA-AFA4-48C5-B8D4-9AB35585D03D}" type="datetime1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53C4A-9D38-4011-ADA0-8578CED3B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820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EC028-6D4E-424D-BE65-7B5E9302C4AA}" type="datetime1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53C4A-9D38-4011-ADA0-8578CED3B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458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B2623-0602-4D1A-A724-678E0FE00871}" type="datetime1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53C4A-9D38-4011-ADA0-8578CED3B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93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3653C4A-9D38-4011-ADA0-8578CED3B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285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3653C4A-9D38-4011-ADA0-8578CED3B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076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66359B7E-4757-4E86-80F6-E0083EB9751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8155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8FC5BD22-D57F-4E06-BA32-0E028A2C76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17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10BEDFD0-469F-4875-A540-0AE021F5E7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1927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3002C7AF-5ECC-44CD-BEC0-10770B9535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458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868B5D36-E859-4961-BEFC-3A4015AA32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9947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FBAEAFE8-5D3A-4DBB-811C-A8CBAACC9B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863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42E1E-4D90-4323-8B7E-B3B839AC2632}" type="datetime1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53C4A-9D38-4011-ADA0-8578CED3B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0178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b="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97A0AB-9903-4DE1-80A3-54885AD4A848}" type="datetime1">
              <a:rPr lang="en-US" smtClean="0">
                <a:solidFill>
                  <a:srgbClr val="000000"/>
                </a:solidFill>
              </a:rPr>
              <a:t>1/13/2017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30AD3-26CC-4751-9ECF-9B81A165F9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0886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797" y="275333"/>
            <a:ext cx="10974415" cy="1143000"/>
          </a:xfrm>
          <a:prstGeom prst="rect">
            <a:avLst/>
          </a:prstGeom>
        </p:spPr>
        <p:txBody>
          <a:bodyPr lIns="86493" tIns="43247" rIns="86493" bIns="43247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797" y="1599906"/>
            <a:ext cx="10974415" cy="4525863"/>
          </a:xfrm>
          <a:prstGeom prst="rect">
            <a:avLst/>
          </a:prstGeom>
        </p:spPr>
        <p:txBody>
          <a:bodyPr lIns="86493" tIns="43247" rIns="86493" bIns="43247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09727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68976AA7-45E4-453E-8195-03674ECF4E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8648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43C6AFA9-FDF9-423B-A350-B73B554D00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6731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84AC5278-9B44-48C9-A90C-496C7E5C0C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5188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B0E0EE05-BEB7-4F58-A41D-A3C2209E62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9756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9369A-14F1-400A-ADC8-E111E418B91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Page </a:t>
            </a:r>
            <a:fld id="{55ED616D-0C55-4726-BE17-0256440C2F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0820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227C2-1BB8-47C0-B6E3-980CAA7BCA7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Page </a:t>
            </a:r>
            <a:fld id="{55ED616D-0C55-4726-BE17-0256440C2F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6865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8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E9379-A794-4DAB-8C39-DD74BF371F0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Page </a:t>
            </a:r>
            <a:fld id="{55ED616D-0C55-4726-BE17-0256440C2F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1145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4" y="2133601"/>
            <a:ext cx="40132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604" y="2133601"/>
            <a:ext cx="40132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F1FA1-9B53-4FD8-A571-55EB3CA4AD3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Page </a:t>
            </a:r>
            <a:fld id="{55ED616D-0C55-4726-BE17-0256440C2F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737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7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69EC3-A3B0-4A28-AB3F-97263032FF78}" type="datetime1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53C4A-9D38-4011-ADA0-8578CED3B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9540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4050-F881-4729-B2EA-30425A43E99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Page </a:t>
            </a:r>
            <a:fld id="{55ED616D-0C55-4726-BE17-0256440C2F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0643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D85C9-ECAE-4111-961A-8C47AF174F9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Page </a:t>
            </a:r>
            <a:fld id="{55ED616D-0C55-4726-BE17-0256440C2F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2713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1D033-BEF8-44A9-9059-F5D76CF421B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Page </a:t>
            </a:r>
            <a:fld id="{868B5D36-E859-4961-BEFC-3A4015AA32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0009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9" y="273055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0FFD8-47C8-4AB1-849C-09B8143B03B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Page </a:t>
            </a:r>
            <a:fld id="{55ED616D-0C55-4726-BE17-0256440C2F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8575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45A06-D1E3-4985-91E2-1D6F179F6E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Page </a:t>
            </a:r>
            <a:fld id="{55ED616D-0C55-4726-BE17-0256440C2F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1928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C4715-A84F-4654-8909-D02E8D9FBB5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Page </a:t>
            </a:r>
            <a:fld id="{55ED616D-0C55-4726-BE17-0256440C2F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948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66714"/>
            <a:ext cx="2057401" cy="7800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5" y="366714"/>
            <a:ext cx="5969001" cy="7800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A5AA3-6DDF-4AAC-B392-ECCB8A84366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Page </a:t>
            </a:r>
            <a:fld id="{55ED616D-0C55-4726-BE17-0256440C2F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1139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Page </a:t>
            </a:r>
            <a:fld id="{66359B7E-4757-4E86-80F6-E0083EB9751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4684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Page </a:t>
            </a:r>
            <a:fld id="{3002C7AF-5ECC-44CD-BEC0-10770B95356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1827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Page </a:t>
            </a:r>
            <a:fld id="{8FC5BD22-D57F-4E06-BA32-0E028A2C769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078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3D74F-A48E-42FE-814F-0E3E7A75B9ED}" type="datetime1">
              <a:rPr lang="en-US" smtClean="0"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53C4A-9D38-4011-ADA0-8578CED3B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3255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Page </a:t>
            </a:r>
            <a:fld id="{10BEDFD0-469F-4875-A540-0AE021F5E71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5558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Page </a:t>
            </a:r>
            <a:fld id="{FBAEAFE8-5D3A-4DBB-811C-A8CBAACC9B3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2482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8D949-FF46-47C3-ACF4-292EC509A59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C91EA-326A-4216-969E-3FFD327E57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5201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B7387-2D45-4ADF-B010-7E001FCBD85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C91EA-326A-4216-969E-3FFD327E57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3910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7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896E0-3EA3-48A4-91AA-78A808733A1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C91EA-326A-4216-969E-3FFD327E57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3000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AA6E4-39FC-42E9-927D-066DB675F91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C91EA-326A-4216-969E-3FFD327E57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4931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AD4FC-DA95-4F45-BFA1-232B335315E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C91EA-326A-4216-969E-3FFD327E57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5867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A3C-0B5E-469C-A8F4-EBF616C0708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C91EA-326A-4216-969E-3FFD327E57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6912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DB23-7885-4441-AA37-59EBF0F2176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C91EA-326A-4216-969E-3FFD327E57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028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8" y="273054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AADAA-825D-4D50-A7D8-774775EC97D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C91EA-326A-4216-969E-3FFD327E57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031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38D50-1A08-4EA1-9135-78A0624488B0}" type="datetime1">
              <a:rPr lang="en-US" smtClean="0"/>
              <a:t>1/13/2017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53C4A-9D38-4011-ADA0-8578CED3B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7534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3EAA0-6750-4A4C-9440-E8BB83FE221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C91EA-326A-4216-969E-3FFD327E57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4717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C2FCF-09DE-4F98-85AA-1EC08120156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C91EA-326A-4216-969E-3FFD327E57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2334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EDF-0E95-4142-A58D-51D8C702FD6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C91EA-326A-4216-969E-3FFD327E57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1449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Page </a:t>
            </a:r>
            <a:fld id="{66359B7E-4757-4E86-80F6-E0083EB9751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8246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Page </a:t>
            </a:r>
            <a:fld id="{8FC5BD22-D57F-4E06-BA32-0E028A2C769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8119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505200"/>
            <a:ext cx="10363200" cy="1752600"/>
          </a:xfrm>
        </p:spPr>
        <p:txBody>
          <a:bodyPr/>
          <a:lstStyle>
            <a:lvl1pPr marL="0" indent="0" algn="ctr">
              <a:buFont typeface="Wingdings" pitchFamily="124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3079" name="Picture 7" descr="footerd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76978"/>
            <a:ext cx="12192000" cy="5810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52255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43431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48135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01173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7040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32B66-ACCD-42BD-B663-FC5F3C162481}" type="datetime1">
              <a:rPr lang="en-US" smtClean="0"/>
              <a:t>1/13/2017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53C4A-9D38-4011-ADA0-8578CED3B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6446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6707952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49148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15370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322990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631194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92396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477000"/>
            <a:ext cx="62992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0871200" y="6477000"/>
            <a:ext cx="13208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A98B568-FE4E-4F8F-B6DA-677D92B8E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50968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477000"/>
            <a:ext cx="62992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0871200" y="6477000"/>
            <a:ext cx="13208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A98B568-FE4E-4F8F-B6DA-677D92B8E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11186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477000"/>
            <a:ext cx="62992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0871200" y="6477000"/>
            <a:ext cx="13208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A98B568-FE4E-4F8F-B6DA-677D92B8E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8119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477000"/>
            <a:ext cx="62992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0871200" y="6477000"/>
            <a:ext cx="13208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A98B568-FE4E-4F8F-B6DA-677D92B8E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013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6E4D6-4015-4B4A-AF3C-71B89A5C4454}" type="datetime1">
              <a:rPr lang="en-US" smtClean="0"/>
              <a:t>1/13/2017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53C4A-9D38-4011-ADA0-8578CED3B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95605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477000"/>
            <a:ext cx="62992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0871200" y="6477000"/>
            <a:ext cx="13208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A98B568-FE4E-4F8F-B6DA-677D92B8E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5806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F79198C7-F92A-4E76-83B0-1D1F17A10EDC}" type="datetime1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23653C4A-9D38-4011-ADA0-8578CED3B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94018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0298630C-B78D-49A5-921F-3A90C336B8CD}" type="datetime1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23653C4A-9D38-4011-ADA0-8578CED3B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1009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F93682E5-34E0-4F7C-AF35-31B3613145EC}" type="datetime1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23653C4A-9D38-4011-ADA0-8578CED3B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4755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EA61AFBF-0385-4D92-B692-948A6B5D5A63}" type="datetime1">
              <a:rPr lang="en-US" smtClean="0"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23653C4A-9D38-4011-ADA0-8578CED3B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44284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BD8A8DFF-0DF4-4FB0-A5DB-A183425A865A}" type="datetime1">
              <a:rPr lang="en-US" smtClean="0"/>
              <a:t>1/13/2017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23653C4A-9D38-4011-ADA0-8578CED3B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55916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38A5EEC0-FF16-4BB6-A5C3-2AB2A72BB788}" type="datetime1">
              <a:rPr lang="en-US" smtClean="0"/>
              <a:t>1/13/2017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23653C4A-9D38-4011-ADA0-8578CED3B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7913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952A2DA7-CDB2-437A-93BC-01736C956A0D}" type="datetime1">
              <a:rPr lang="en-US" smtClean="0"/>
              <a:t>1/13/2017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23653C4A-9D38-4011-ADA0-8578CED3B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72327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552DD19D-769C-445E-A3F7-3F59C2627ED2}" type="datetime1">
              <a:rPr lang="en-US" smtClean="0"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23653C4A-9D38-4011-ADA0-8578CED3B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05911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55B85126-779F-43EA-ADA7-581DE8A3C547}" type="datetime1">
              <a:rPr lang="en-US" smtClean="0"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23653C4A-9D38-4011-ADA0-8578CED3B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056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8" y="273054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2593B-FA7D-432F-BA92-FE36C0115836}" type="datetime1">
              <a:rPr lang="en-US" smtClean="0"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53C4A-9D38-4011-ADA0-8578CED3B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5569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F0A04F24-82EC-4AFF-A5E5-0775892C7CDF}" type="datetime1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23653C4A-9D38-4011-ADA0-8578CED3B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9137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C1416A16-2C7B-47CD-81CB-0D95BB1467CE}" type="datetime1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23653C4A-9D38-4011-ADA0-8578CED3BA81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30332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EF8083E0-BAAD-4BE2-BB58-FF566DEC9C13}" type="datetime1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23653C4A-9D38-4011-ADA0-8578CED3B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0325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0DE1D423-FE07-4EC7-B029-95958FFA7435}" type="datetime1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23653C4A-9D38-4011-ADA0-8578CED3BA8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2616542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F573C997-1E44-4566-8483-0F1299D0E3F3}" type="datetime1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23653C4A-9D38-4011-ADA0-8578CED3B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65899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E4E83713-131B-4B34-BA7C-F4DCE5B69D17}" type="datetime1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23653C4A-9D38-4011-ADA0-8578CED3B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8879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AAE2F6DA-4177-47D3-9258-794756B511AD}" type="datetime1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23653C4A-9D38-4011-ADA0-8578CED3B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471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DA08B-CB20-4BFB-8BB9-B0E988BAA048}" type="datetime1">
              <a:rPr lang="en-US" smtClean="0"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53C4A-9D38-4011-ADA0-8578CED3B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719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7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72.xml"/><Relationship Id="rId16" Type="http://schemas.openxmlformats.org/officeDocument/2006/relationships/slideLayout" Target="../slideLayouts/slideLayout8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8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Relationship Id="rId22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1C061-87A1-4389-9631-9FB192094634}" type="datetime1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53C4A-9D38-4011-ADA0-8578CED3B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782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0C0C0"/>
            </a:gs>
            <a:gs pos="50000">
              <a:schemeClr val="bg1"/>
            </a:gs>
            <a:gs pos="100000">
              <a:srgbClr val="C0C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477000"/>
            <a:ext cx="6299200" cy="381000"/>
          </a:xfrm>
          <a:prstGeom prst="rect">
            <a:avLst/>
          </a:prstGeom>
        </p:spPr>
        <p:txBody>
          <a:bodyPr/>
          <a:lstStyle>
            <a:lvl1pPr>
              <a:defRPr sz="1000" b="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871200" y="6477000"/>
            <a:ext cx="1320800" cy="381000"/>
          </a:xfrm>
          <a:prstGeom prst="rect">
            <a:avLst/>
          </a:prstGeom>
        </p:spPr>
        <p:txBody>
          <a:bodyPr/>
          <a:lstStyle>
            <a:lvl1pPr>
              <a:defRPr sz="1200" b="1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55ED616D-0C55-4726-BE17-0256440C2F9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32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946FCE1-425A-424A-9E58-7FC3F5C0E6CE}" type="datetime1">
              <a:rPr lang="en-US" b="1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t>1/13/2017</a:t>
            </a:fld>
            <a:endParaRPr lang="en-US" b="1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t>Page </a:t>
            </a:r>
            <a:fld id="{55ED616D-0C55-4726-BE17-0256440C2F9F}" type="slidenum">
              <a:rPr lang="en-US" b="1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 dirty="0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850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50" r:id="rId13"/>
    <p:sldLayoutId id="2147483751" r:id="rId14"/>
    <p:sldLayoutId id="2147483755" r:id="rId15"/>
    <p:sldLayoutId id="2147483756" r:id="rId1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21ADB-886A-4BD4-81F5-15919E49BAC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C91EA-326A-4216-969E-3FFD327E57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347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footerdark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6276978"/>
            <a:ext cx="12192000" cy="581025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8100000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8100000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1899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9" r:id="rId14"/>
    <p:sldLayoutId id="2147483798" r:id="rId15"/>
    <p:sldLayoutId id="2147483804" r:id="rId16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24" charset="0"/>
          <a:ea typeface="MS Pゴシック" pitchFamily="-92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24" charset="0"/>
          <a:ea typeface="MS Pゴシック" pitchFamily="-92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24" charset="0"/>
          <a:ea typeface="MS Pゴシック" pitchFamily="-92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24" charset="0"/>
          <a:ea typeface="MS Pゴシック" pitchFamily="-92" charset="-128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24" charset="0"/>
          <a:ea typeface="MS Pゴシック" pitchFamily="-92" charset="-128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24" charset="0"/>
          <a:ea typeface="MS Pゴシック" pitchFamily="-92" charset="-128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24" charset="0"/>
          <a:ea typeface="MS Pゴシック" pitchFamily="-92" charset="-128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24" charset="0"/>
          <a:ea typeface="MS Pゴシック" pitchFamily="-92" charset="-128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Wingdings" pitchFamily="124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Wingdings" pitchFamily="124" charset="2"/>
        <a:buChar char="§"/>
        <a:defRPr sz="2100">
          <a:solidFill>
            <a:schemeClr val="tx1"/>
          </a:solidFill>
          <a:latin typeface="+mn-lt"/>
          <a:ea typeface="+mn-ea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Wingdings" pitchFamily="124" charset="2"/>
        <a:buChar char="§"/>
        <a:defRPr sz="1800">
          <a:solidFill>
            <a:schemeClr val="tx1"/>
          </a:solidFill>
          <a:latin typeface="+mn-lt"/>
          <a:ea typeface="+mn-ea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Wingdings" pitchFamily="124" charset="2"/>
        <a:buChar char="§"/>
        <a:defRPr sz="15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Wingdings" pitchFamily="124" charset="2"/>
        <a:buChar char="§"/>
        <a:defRPr sz="1500">
          <a:solidFill>
            <a:schemeClr val="tx1"/>
          </a:solidFill>
          <a:latin typeface="+mn-lt"/>
          <a:ea typeface="+mn-ea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Font typeface="Wingdings" pitchFamily="124" charset="2"/>
        <a:buChar char="§"/>
        <a:defRPr sz="1500">
          <a:solidFill>
            <a:schemeClr val="tx1"/>
          </a:solidFill>
          <a:latin typeface="+mn-lt"/>
          <a:ea typeface="+mn-ea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Font typeface="Wingdings" pitchFamily="124" charset="2"/>
        <a:buChar char="§"/>
        <a:defRPr sz="1500">
          <a:solidFill>
            <a:schemeClr val="tx1"/>
          </a:solidFill>
          <a:latin typeface="+mn-lt"/>
          <a:ea typeface="+mn-ea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Font typeface="Wingdings" pitchFamily="124" charset="2"/>
        <a:buChar char="§"/>
        <a:defRPr sz="1500">
          <a:solidFill>
            <a:schemeClr val="tx1"/>
          </a:solidFill>
          <a:latin typeface="+mn-lt"/>
          <a:ea typeface="+mn-ea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Font typeface="Wingdings" pitchFamily="124" charset="2"/>
        <a:buChar char="§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216957" y="5761863"/>
            <a:ext cx="6485365" cy="1096137"/>
            <a:chOff x="772989" y="5444203"/>
            <a:chExt cx="8063690" cy="1390261"/>
          </a:xfrm>
        </p:grpSpPr>
        <p:pic>
          <p:nvPicPr>
            <p:cNvPr id="18" name="Picture 17" descr="http://rocatd.wildapricot.org/resources/Pictures/LONH_logo.jpg"/>
            <p:cNvPicPr/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3286" y="5817427"/>
              <a:ext cx="1437108" cy="8770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Picture 18" descr="http://rocatd.wildapricot.org/resources/Pictures/EBSCO.PNG"/>
            <p:cNvPicPr/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8822" y="5817428"/>
              <a:ext cx="1147857" cy="10170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Picture 29"/>
            <p:cNvPicPr/>
            <p:nvPr userDrawn="1"/>
          </p:nvPicPr>
          <p:blipFill rotWithShape="1">
            <a:blip r:embed="rId20"/>
            <a:srcRect l="268" r="1"/>
            <a:stretch/>
          </p:blipFill>
          <p:spPr bwMode="auto">
            <a:xfrm>
              <a:off x="2392800" y="5985378"/>
              <a:ext cx="2217111" cy="7091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" name="Picture 30"/>
            <p:cNvPicPr/>
            <p:nvPr userDrawn="1"/>
          </p:nvPicPr>
          <p:blipFill>
            <a:blip r:embed="rId21"/>
            <a:stretch>
              <a:fillRect/>
            </a:stretch>
          </p:blipFill>
          <p:spPr>
            <a:xfrm>
              <a:off x="772989" y="5444203"/>
              <a:ext cx="1420294" cy="1250301"/>
            </a:xfrm>
            <a:prstGeom prst="rect">
              <a:avLst/>
            </a:prstGeom>
          </p:spPr>
        </p:pic>
        <p:pic>
          <p:nvPicPr>
            <p:cNvPr id="32" name="Picture 31" descr="http://rocatd.wildapricot.org/resources/Pictures/Insights2ImprovementLogoBase.jpg"/>
            <p:cNvPicPr/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7235" y="5649476"/>
              <a:ext cx="1324946" cy="1045028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217947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  <p:sldLayoutId id="2147483820" r:id="rId14"/>
    <p:sldLayoutId id="2147483821" r:id="rId15"/>
    <p:sldLayoutId id="2147483822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President@rocatd.org" TargetMode="External"/><Relationship Id="rId1" Type="http://schemas.openxmlformats.org/officeDocument/2006/relationships/slideLayout" Target="../slideLayouts/slideLayout7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2973" y="1343594"/>
            <a:ext cx="7766936" cy="862871"/>
          </a:xfrm>
        </p:spPr>
        <p:txBody>
          <a:bodyPr/>
          <a:lstStyle/>
          <a:p>
            <a:r>
              <a:rPr lang="en-US" dirty="0"/>
              <a:t>13 Fun Tips for Trainers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2973" y="3215547"/>
            <a:ext cx="7766936" cy="1096899"/>
          </a:xfrm>
        </p:spPr>
        <p:txBody>
          <a:bodyPr/>
          <a:lstStyle/>
          <a:p>
            <a:r>
              <a:rPr lang="en-US" i="1" dirty="0"/>
              <a:t>Which will be damn near impossible for…</a:t>
            </a:r>
          </a:p>
          <a:p>
            <a:r>
              <a:rPr lang="en-US" dirty="0"/>
              <a:t>Michelle Lewis, President ROCATD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l="268" r="1"/>
          <a:stretch/>
        </p:blipFill>
        <p:spPr bwMode="auto">
          <a:xfrm>
            <a:off x="1888359" y="6008914"/>
            <a:ext cx="2217111" cy="7091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231224" y="5467739"/>
            <a:ext cx="1420294" cy="1250301"/>
          </a:xfrm>
          <a:prstGeom prst="rect">
            <a:avLst/>
          </a:prstGeom>
        </p:spPr>
      </p:pic>
      <p:pic>
        <p:nvPicPr>
          <p:cNvPr id="9" name="Picture 8" descr="http://rocatd.wildapricot.org/resources/Pictures/Insights2ImprovementLogoBase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470" y="5673012"/>
            <a:ext cx="1324946" cy="1045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http://rocatd.wildapricot.org/resources/Pictures/LONH_logo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844" y="5840963"/>
            <a:ext cx="1437108" cy="877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http://rocatd.wildapricot.org/resources/Pictures/EBSCO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380" y="5840964"/>
            <a:ext cx="1147857" cy="1017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 rotWithShape="1">
          <a:blip r:embed="rId3"/>
          <a:srcRect l="268" r="1"/>
          <a:stretch/>
        </p:blipFill>
        <p:spPr bwMode="auto">
          <a:xfrm>
            <a:off x="1888358" y="6008914"/>
            <a:ext cx="2217111" cy="7091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/>
          <p:cNvPicPr/>
          <p:nvPr/>
        </p:nvPicPr>
        <p:blipFill>
          <a:blip r:embed="rId4"/>
          <a:stretch>
            <a:fillRect/>
          </a:stretch>
        </p:blipFill>
        <p:spPr>
          <a:xfrm>
            <a:off x="268547" y="5467739"/>
            <a:ext cx="1420294" cy="1250301"/>
          </a:xfrm>
          <a:prstGeom prst="rect">
            <a:avLst/>
          </a:prstGeom>
        </p:spPr>
      </p:pic>
      <p:pic>
        <p:nvPicPr>
          <p:cNvPr id="14" name="Picture 13" descr="http://rocatd.wildapricot.org/resources/Pictures/Insights2ImprovementLogoBase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793" y="5673012"/>
            <a:ext cx="1324946" cy="104502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1462973" y="2279570"/>
            <a:ext cx="7766936" cy="8628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(In Twelve Minutes)</a:t>
            </a:r>
          </a:p>
        </p:txBody>
      </p:sp>
    </p:spTree>
    <p:extLst>
      <p:ext uri="{BB962C8B-B14F-4D97-AF65-F5344CB8AC3E}">
        <p14:creationId xmlns:p14="http://schemas.microsoft.com/office/powerpoint/2010/main" val="517787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Time to Think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184" l="0" r="100000">
                        <a14:backgroundMark x1="54976" y1="1837" x2="54976" y2="1837"/>
                        <a14:backgroundMark x1="57888" y1="816" x2="57888" y2="816"/>
                        <a14:backgroundMark x1="60558" y1="816" x2="60558" y2="816"/>
                        <a14:backgroundMark x1="62864" y1="1020" x2="62864" y2="1020"/>
                        <a14:backgroundMark x1="64684" y1="816" x2="64684" y2="816"/>
                        <a14:backgroundMark x1="52184" y1="4490" x2="52184" y2="4490"/>
                        <a14:backgroundMark x1="99029" y1="54082" x2="99029" y2="54082"/>
                        <a14:backgroundMark x1="66019" y1="816" x2="66019" y2="816"/>
                        <a14:backgroundMark x1="59345" y1="2449" x2="59345" y2="2449"/>
                        <a14:backgroundMark x1="53155" y1="4898" x2="53155" y2="4898"/>
                        <a14:backgroundMark x1="63835" y1="204" x2="63835" y2="204"/>
                        <a14:backgroundMark x1="62015" y1="1429" x2="62015" y2="1429"/>
                        <a14:backgroundMark x1="63471" y1="1429" x2="63471" y2="142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20551" y="2100334"/>
            <a:ext cx="5943600" cy="353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989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Meaning First and </a:t>
            </a:r>
            <a:r>
              <a:rPr lang="en-US"/>
              <a:t>Then Details - ALWAYS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738" y="1766206"/>
            <a:ext cx="5941290" cy="350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53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Attention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9852" y="478583"/>
            <a:ext cx="2724150" cy="4533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6502" y="2126942"/>
            <a:ext cx="1562150" cy="25025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913" y="2126942"/>
            <a:ext cx="2003389" cy="199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25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Just a Rumor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551796"/>
            <a:ext cx="3418805" cy="366300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758" y="1930400"/>
            <a:ext cx="4261006" cy="2830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883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3577425" cy="2588693"/>
          </a:xfrm>
        </p:spPr>
        <p:txBody>
          <a:bodyPr/>
          <a:lstStyle/>
          <a:p>
            <a:r>
              <a:rPr lang="en-US" dirty="0"/>
              <a:t>Random aging sentences</a:t>
            </a:r>
          </a:p>
          <a:p>
            <a:r>
              <a:rPr lang="en-US" dirty="0"/>
              <a:t>Love them!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8731" y="1081768"/>
            <a:ext cx="3362325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04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Always Wrap Up – Always!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Lasting impression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734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4980" y="1745164"/>
            <a:ext cx="7552956" cy="228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256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Instructions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2607042" cy="2252791"/>
          </a:xfrm>
        </p:spPr>
        <p:txBody>
          <a:bodyPr/>
          <a:lstStyle/>
          <a:p>
            <a:r>
              <a:rPr lang="en-US" dirty="0"/>
              <a:t>Specific</a:t>
            </a:r>
          </a:p>
          <a:p>
            <a:r>
              <a:rPr lang="en-US" dirty="0"/>
              <a:t>Observable</a:t>
            </a:r>
          </a:p>
          <a:p>
            <a:r>
              <a:rPr lang="en-US" dirty="0"/>
              <a:t>Sequential</a:t>
            </a:r>
          </a:p>
          <a:p>
            <a:r>
              <a:rPr lang="en-US" dirty="0"/>
              <a:t>*</a:t>
            </a:r>
            <a:r>
              <a:rPr lang="en-US" i="1" dirty="0"/>
              <a:t>Plant Yourself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7009" y="1678271"/>
            <a:ext cx="4929285" cy="371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676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57943"/>
          </a:xfrm>
        </p:spPr>
        <p:txBody>
          <a:bodyPr>
            <a:normAutofit/>
          </a:bodyPr>
          <a:lstStyle/>
          <a:p>
            <a:r>
              <a:rPr lang="en-US" sz="4000" dirty="0"/>
              <a:t>Use a Timer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0365" y="1848777"/>
            <a:ext cx="5816762" cy="331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496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Follow-Up &amp; Transfer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2220911"/>
          </a:xfrm>
        </p:spPr>
        <p:txBody>
          <a:bodyPr>
            <a:normAutofit/>
          </a:bodyPr>
          <a:lstStyle/>
          <a:p>
            <a:r>
              <a:rPr lang="en-US" sz="2800" dirty="0">
                <a:hlinkClick r:id="rId2"/>
              </a:rPr>
              <a:t>President@rocatd.org</a:t>
            </a:r>
            <a:endParaRPr lang="en-US" sz="2800" dirty="0"/>
          </a:p>
          <a:p>
            <a:r>
              <a:rPr lang="en-US" sz="2800" dirty="0"/>
              <a:t>Email me between September 15</a:t>
            </a:r>
            <a:r>
              <a:rPr lang="en-US" sz="2800" baseline="30000" dirty="0"/>
              <a:t>th</a:t>
            </a:r>
            <a:r>
              <a:rPr lang="en-US" sz="2800" dirty="0"/>
              <a:t> and October 15</a:t>
            </a:r>
            <a:r>
              <a:rPr lang="en-US" sz="2800" baseline="30000" dirty="0"/>
              <a:t>th</a:t>
            </a:r>
            <a:r>
              <a:rPr lang="en-US" sz="2800" dirty="0"/>
              <a:t> with at least 2 tips that you have used in your training and I will send you my timer!</a:t>
            </a:r>
          </a:p>
        </p:txBody>
      </p:sp>
    </p:spTree>
    <p:extLst>
      <p:ext uri="{BB962C8B-B14F-4D97-AF65-F5344CB8AC3E}">
        <p14:creationId xmlns:p14="http://schemas.microsoft.com/office/powerpoint/2010/main" val="119314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Behind the Curtain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178" y="1437951"/>
            <a:ext cx="5556979" cy="405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680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Lunch – Not For the Faint of Heart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2596826"/>
            <a:ext cx="2073737" cy="24603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775" y="2718124"/>
            <a:ext cx="3441785" cy="22177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5118" y="2447258"/>
            <a:ext cx="2258884" cy="275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85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Introducing a Video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51260"/>
            <a:ext cx="3866674" cy="2989908"/>
          </a:xfrm>
        </p:spPr>
        <p:txBody>
          <a:bodyPr/>
          <a:lstStyle/>
          <a:p>
            <a:r>
              <a:rPr lang="en-US" dirty="0"/>
              <a:t>Introduce characters</a:t>
            </a:r>
          </a:p>
          <a:p>
            <a:r>
              <a:rPr lang="en-US" dirty="0"/>
              <a:t>Describe setting/relationship of characters if necessary</a:t>
            </a:r>
          </a:p>
          <a:p>
            <a:r>
              <a:rPr lang="en-US" dirty="0"/>
              <a:t>Explain specifically for what they should be looking</a:t>
            </a:r>
          </a:p>
          <a:p>
            <a:r>
              <a:rPr lang="en-US" dirty="0"/>
              <a:t>Same question in debrief as in set-up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2607" y="1703328"/>
            <a:ext cx="4750642" cy="343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558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Questions</a:t>
            </a:r>
          </a:p>
        </p:txBody>
      </p:sp>
      <p:pic>
        <p:nvPicPr>
          <p:cNvPr id="5" name="3FB01278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46718" y="1930400"/>
            <a:ext cx="605790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65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C08C3AA9-06FB-4528-A4D2-35474DD34C44}" vid="{CA0B11AB-2DB3-4105-9DF1-6D5EBB1CFE1D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PPTTheme1">
  <a:themeElements>
    <a:clrScheme name="Office Theme 1">
      <a:dk1>
        <a:srgbClr val="000000"/>
      </a:dk1>
      <a:lt1>
        <a:srgbClr val="E8EAE9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2F3F2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Office Theme">
      <a:majorFont>
        <a:latin typeface="Times New Roman"/>
        <a:ea typeface="MS Pゴシック"/>
        <a:cs typeface=""/>
      </a:majorFont>
      <a:minorFont>
        <a:latin typeface="Times New Roman"/>
        <a:ea typeface="MS P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ゴシック" pitchFamily="-9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ゴシック" pitchFamily="-92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E8EAE9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2F3F2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E8EAE9"/>
        </a:lt1>
        <a:dk2>
          <a:srgbClr val="000000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F2F3F2"/>
        </a:accent3>
        <a:accent4>
          <a:srgbClr val="000000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PTTheme1" id="{5C5716BA-E06D-4C60-991C-D1B098BD4AB8}" vid="{DA72498B-8A10-4DC5-8159-6F6C21C3CF8A}"/>
    </a:ext>
  </a:extLst>
</a:theme>
</file>

<file path=ppt/theme/theme6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612</TotalTime>
  <Words>168</Words>
  <Application>Microsoft Office PowerPoint</Application>
  <PresentationFormat>Widescreen</PresentationFormat>
  <Paragraphs>37</Paragraphs>
  <Slides>15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Arial</vt:lpstr>
      <vt:lpstr>Calibri</vt:lpstr>
      <vt:lpstr>MS Pゴシック</vt:lpstr>
      <vt:lpstr>Times New Roman</vt:lpstr>
      <vt:lpstr>Trebuchet MS</vt:lpstr>
      <vt:lpstr>Wingdings</vt:lpstr>
      <vt:lpstr>Wingdings 3</vt:lpstr>
      <vt:lpstr>Theme1</vt:lpstr>
      <vt:lpstr>Default Design</vt:lpstr>
      <vt:lpstr>1_Office Theme</vt:lpstr>
      <vt:lpstr>2_Office Theme</vt:lpstr>
      <vt:lpstr>PPTTheme1</vt:lpstr>
      <vt:lpstr>Facet</vt:lpstr>
      <vt:lpstr>13 Fun Tips for Trainers</vt:lpstr>
      <vt:lpstr>PowerPoint Presentation</vt:lpstr>
      <vt:lpstr>Exercise Instructions</vt:lpstr>
      <vt:lpstr>Use a Timer</vt:lpstr>
      <vt:lpstr>Follow-Up &amp; Transfer</vt:lpstr>
      <vt:lpstr>Behind the Curtain</vt:lpstr>
      <vt:lpstr>Lunch – Not For the Faint of Heart</vt:lpstr>
      <vt:lpstr>Introducing a Video</vt:lpstr>
      <vt:lpstr>Questions</vt:lpstr>
      <vt:lpstr>Time to Think</vt:lpstr>
      <vt:lpstr>Meaning First and Then Details - ALWAYS</vt:lpstr>
      <vt:lpstr>Attention</vt:lpstr>
      <vt:lpstr>Just a Rumor</vt:lpstr>
      <vt:lpstr>Ecology</vt:lpstr>
      <vt:lpstr>Always Wrap Up – Always!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 Fun Tips for Trainers</dc:title>
  <dc:creator>Lewis, Michelle</dc:creator>
  <cp:lastModifiedBy>Katelyn Donald</cp:lastModifiedBy>
  <cp:revision>37</cp:revision>
  <dcterms:created xsi:type="dcterms:W3CDTF">2016-08-04T16:37:14Z</dcterms:created>
  <dcterms:modified xsi:type="dcterms:W3CDTF">2017-01-13T19:58:43Z</dcterms:modified>
</cp:coreProperties>
</file>